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C3DFF-2BB2-4053-A526-2490B792D5B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64B00-7718-497F-B6D6-488DEA9AF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6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7C99-9DA4-2190-F281-D7424031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23A0B-8E8B-5218-37E7-6B2AB2D06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A9B06-C4A0-A9D0-C982-B31552037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E9825-C160-347B-8C93-84E97A712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06EAC-4EC0-F750-6BC1-42D10434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7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8CC4-6400-853E-2712-BE131DEC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7947E-5317-4D15-62A2-FB8B6B827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7AF0C-166C-13D3-7A02-39766EF1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67959-CCB0-4417-1233-ABC7A4F3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3939D-CB65-9FC5-1D31-A5FFE197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6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4624-0A9A-DE58-6679-0A550E6F1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F4258-D289-0FD6-64C4-6BAC2C461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9B524-8FD7-2BC9-160C-86877BDDB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1675C-93C7-5120-0824-03D2B709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3B65A-760A-EB46-BA32-1FACD6D6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3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4CC3-F216-7508-54A3-C5ACCB51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F8413-6872-FA40-04CC-DBC166964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DF574-1EE7-D06E-4F94-BCCBA3BA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77B23-4394-84C7-741B-46723ADF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3CECF-594F-E0FF-D3BA-2F6D44E0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1DCC2-952E-710E-83A3-120F83BF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6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959A-1E60-88E3-12A6-E747F3AFE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3AC01-9DCF-BBB3-B089-27EB0369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32DD9-FC55-1A10-7C03-A0CDC6983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6F509-3153-28CA-1082-A5D223CE5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3F6C0F-46FC-70E2-09B4-4153BE13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C965E-096C-366A-466E-9F73248C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EE2D0-FBBA-AEA4-5EBF-DBEAFD92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DB73D0-4AC2-7B5E-454E-2AA133760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3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A07EA-B6E2-A900-E569-F9AB7598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1D3FB4-85A4-BC59-7B1C-1BF1B5372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1DB1A4-CA63-70FA-68F4-A93A1706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2765C1-4F23-3E24-4A17-F898E50C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9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2DB13B-7688-9805-F507-16226BCB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70AC75-7586-E065-B74E-23D8A9EFF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2A63-4BE8-39E3-4CD1-985DACD7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5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C4BE-8DDC-1275-15E8-53F6F649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6C3D3-2F3E-074C-B3FE-940E08A0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CDC4C-9777-2EE7-FDAB-85AEEDD8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FE253-0208-0C22-0FEB-D8EB77ECA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4F0C5-3E8D-97F9-675A-1B0A95256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B8DDF-B563-10EF-26FF-6BE4A4AB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2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94B5-74A6-AA70-5057-1B1D04E96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EB151-CBE9-67F0-6130-B13410F7BE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696A1-0A82-7521-2D2B-4984ADE50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35186-2F9E-078E-A122-BA42F044F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A6DD4-64A8-6261-D5E1-485F9CA2B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81408-CD0E-68ED-060A-5EFD9168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AAF06-04D3-D321-5354-7DE99779A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A5001-C7E2-591B-FA88-E7352AD9C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949CD-D8A7-CCDB-B00A-D018145D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90EB-80FC-12DB-5D9D-79FEE4DC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AAAF-CDD6-A3AF-94C2-05464EA2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1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861DA-534B-C3BB-478B-4DEFE7AB03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1B8A6-A62A-D8CF-03F1-CAFF8B10D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D4714-3680-89BB-8585-2A6D7172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B3F73-79D1-F9EE-F2BD-B0686E66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FCCC9-B4D3-012B-261B-902FCF24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6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80195E-FB59-672E-5BAF-9A232FD51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7BBB7-754A-9617-4F0F-D13CE593E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B265C-1285-27D1-6301-57675008FF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DA91B-C8F3-35E0-9C9F-67944859F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F70E4-1957-E67E-1A4E-05B0FD57E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E3B7D2-2C23-477A-B7E5-64419E75B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44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doerry.org/norbert/MarineElectricalPowerSystems/index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2C01C-FF08-0435-57C1-318B51A8A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0452" y="2272275"/>
            <a:ext cx="9841230" cy="2387600"/>
          </a:xfrm>
        </p:spPr>
        <p:txBody>
          <a:bodyPr anchor="ctr"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Electrical Distribution System Grounding</a:t>
            </a:r>
            <a:b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Distribution System Design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Revision of 10 October 2026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640AB-A565-F727-2337-204016324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10886"/>
            <a:ext cx="8654716" cy="1655762"/>
          </a:xfrm>
        </p:spPr>
        <p:txBody>
          <a:bodyPr/>
          <a:lstStyle/>
          <a:p>
            <a:r>
              <a:rPr lang="en-US" dirty="0"/>
              <a:t>Dr. Norbert Doerry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45E6F-B6B9-9C80-7F87-1F2167CEDE5C}"/>
              </a:ext>
            </a:extLst>
          </p:cNvPr>
          <p:cNvSpPr txBox="1"/>
          <p:nvPr/>
        </p:nvSpPr>
        <p:spPr>
          <a:xfrm>
            <a:off x="2706189" y="5505142"/>
            <a:ext cx="90111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http://doerry.org/norbert/MarineElectricalPowerSystems/index.htm</a:t>
            </a:r>
            <a:endParaRPr lang="en-US" dirty="0"/>
          </a:p>
          <a:p>
            <a:r>
              <a:rPr lang="en-US" dirty="0"/>
              <a:t>© 2026 by Norbert Doerry</a:t>
            </a:r>
            <a:br>
              <a:rPr lang="en-US" dirty="0"/>
            </a:br>
            <a:r>
              <a:rPr lang="en-US" dirty="0"/>
              <a:t>This work is licensed via: CC BY 4.0   (https://creativecommons.org/)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913044E-C0F4-BA34-07EE-457D30058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37359" y="5589416"/>
            <a:ext cx="766933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A2807-77D8-8DCF-8A1B-1B05995E5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43" y="5589416"/>
            <a:ext cx="766933" cy="7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9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4E37A-1703-6FB9-2575-109AAB2D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 Questions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DB4A07-2102-4C2B-A526-8C77D69B25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03858"/>
              </p:ext>
            </p:extLst>
          </p:nvPr>
        </p:nvGraphicFramePr>
        <p:xfrm>
          <a:off x="1245870" y="1690688"/>
          <a:ext cx="10107930" cy="3200400"/>
        </p:xfrm>
        <a:graphic>
          <a:graphicData uri="http://schemas.openxmlformats.org/drawingml/2006/table">
            <a:tbl>
              <a:tblPr/>
              <a:tblGrid>
                <a:gridCol w="7404835">
                  <a:extLst>
                    <a:ext uri="{9D8B030D-6E8A-4147-A177-3AD203B41FA5}">
                      <a16:colId xmlns:a16="http://schemas.microsoft.com/office/drawing/2014/main" val="136993684"/>
                    </a:ext>
                  </a:extLst>
                </a:gridCol>
                <a:gridCol w="2703095">
                  <a:extLst>
                    <a:ext uri="{9D8B030D-6E8A-4147-A177-3AD203B41FA5}">
                      <a16:colId xmlns:a16="http://schemas.microsoft.com/office/drawing/2014/main" val="3524295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the principal features and methods of implementation of ungrounded systems, high-resistance grounded systems, and solidly grounded systems?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766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grounding methods are appropriate for primary buses, distribution buses, secondary buses, and special buses?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778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does one determine the required resistance of a neutral grounding resistor?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Apply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0842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are the different configurations of grounding transformers?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938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are the advantages and disadvantages of a grounding bus?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/>
                        <a:t>Understand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57428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2BF393-A538-5620-3A16-5A6CAA07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7911A-2B07-5A3B-E5D2-AB7AF0E4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2EC987-552B-0FFD-E1AD-4D23888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0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A2ECB-0BA2-EB23-7707-555BF665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grounding systems onboard 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C705A-AE11-2A48-F8EE-4CEA79B38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Power system grounding</a:t>
            </a:r>
          </a:p>
          <a:p>
            <a:pPr lvl="1"/>
            <a:r>
              <a:rPr lang="en-US" dirty="0"/>
              <a:t>Protect insulation systems on shipboard power cabling, transformers, motors, generators, and other components.</a:t>
            </a:r>
          </a:p>
          <a:p>
            <a:pPr lvl="1"/>
            <a:r>
              <a:rPr lang="en-US" dirty="0"/>
              <a:t>Subject of this presentation.</a:t>
            </a:r>
          </a:p>
          <a:p>
            <a:r>
              <a:rPr lang="en-US" dirty="0"/>
              <a:t>Equipment grounding (Protective earthing)</a:t>
            </a:r>
          </a:p>
          <a:p>
            <a:pPr lvl="1"/>
            <a:r>
              <a:rPr lang="en-US" dirty="0"/>
              <a:t>Protect personnel by bonding all exposed conductors together so they are the same voltage.</a:t>
            </a:r>
          </a:p>
          <a:p>
            <a:r>
              <a:rPr lang="en-US" dirty="0"/>
              <a:t>Common mode grounding</a:t>
            </a:r>
          </a:p>
          <a:p>
            <a:pPr lvl="1"/>
            <a:r>
              <a:rPr lang="en-US" dirty="0"/>
              <a:t>Provide a designed path for higher frequency common mode currents instead of through parasitic impedances. Typically, implemented via Electromagnetic Interference (EMI) filters.</a:t>
            </a:r>
          </a:p>
          <a:p>
            <a:r>
              <a:rPr lang="en-US" dirty="0"/>
              <a:t>Cathodic protection</a:t>
            </a:r>
          </a:p>
          <a:p>
            <a:pPr lvl="1"/>
            <a:r>
              <a:rPr lang="en-US" dirty="0"/>
              <a:t>Inhibit galvanic corrosion of the hull and other ship components.</a:t>
            </a:r>
          </a:p>
          <a:p>
            <a:r>
              <a:rPr lang="en-US" dirty="0"/>
              <a:t>Lightning protection</a:t>
            </a:r>
          </a:p>
          <a:p>
            <a:pPr lvl="1"/>
            <a:r>
              <a:rPr lang="en-US" dirty="0"/>
              <a:t>Provide a designed path for lightning currents into the water.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2AF6-5EC9-336F-3AD7-7BC6520D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2B798-1D9D-3C5D-73E5-A02D34C0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6A0FA-7958-AA71-3386-2D3033C7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76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1F38-C69D-0A5A-7D3E-F316F453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methods for shipboard power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BEF3-854D-0AFF-A14B-D1DB5F8B4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Ungrounded</a:t>
            </a:r>
          </a:p>
          <a:p>
            <a:pPr lvl="1"/>
            <a:r>
              <a:rPr lang="en-US" dirty="0"/>
              <a:t>Traditional method used on ac systems with nominal system voltages at or below 1000 volts.</a:t>
            </a:r>
          </a:p>
          <a:p>
            <a:pPr lvl="1"/>
            <a:r>
              <a:rPr lang="en-US" dirty="0"/>
              <a:t>Recommended option for systems with a nominal system voltage at or below 1000 volts with mission critical equipment.</a:t>
            </a:r>
          </a:p>
          <a:p>
            <a:pPr lvl="1"/>
            <a:r>
              <a:rPr lang="en-US" dirty="0"/>
              <a:t>Enables operation with a single line-to-ground fault.</a:t>
            </a:r>
          </a:p>
          <a:p>
            <a:pPr lvl="1"/>
            <a:r>
              <a:rPr lang="en-US" dirty="0"/>
              <a:t>Susceptible to damaging transients from intermittent ground faults.</a:t>
            </a:r>
          </a:p>
          <a:p>
            <a:r>
              <a:rPr lang="en-US" dirty="0"/>
              <a:t>High Resistance Grounded</a:t>
            </a:r>
          </a:p>
          <a:p>
            <a:pPr lvl="1"/>
            <a:r>
              <a:rPr lang="en-US" dirty="0"/>
              <a:t>Recommended for use on ac and dc systems with nominal system voltages above 1000 volts.</a:t>
            </a:r>
          </a:p>
          <a:p>
            <a:pPr lvl="1"/>
            <a:r>
              <a:rPr lang="en-US" dirty="0"/>
              <a:t>Recommended option for systems with a nominal system voltage at or below 1000 volts with mission critical equipment.</a:t>
            </a:r>
          </a:p>
          <a:p>
            <a:pPr lvl="1"/>
            <a:r>
              <a:rPr lang="en-US" dirty="0"/>
              <a:t>Enables operation with a single line-to-ground fault.</a:t>
            </a:r>
          </a:p>
          <a:p>
            <a:pPr lvl="1"/>
            <a:r>
              <a:rPr lang="en-US" dirty="0"/>
              <a:t>Much less susceptible to damaging transients from intermittent ground faults as compared to ungrounded systems.</a:t>
            </a:r>
          </a:p>
          <a:p>
            <a:r>
              <a:rPr lang="en-US" dirty="0"/>
              <a:t>Solidly grounded</a:t>
            </a:r>
          </a:p>
          <a:p>
            <a:pPr lvl="1"/>
            <a:r>
              <a:rPr lang="en-US" dirty="0"/>
              <a:t>Recommended for use on ac and dc systems with nominal system voltages below 1000 volts and supplying only non-vital loads.</a:t>
            </a:r>
          </a:p>
          <a:p>
            <a:pPr lvl="1"/>
            <a:r>
              <a:rPr lang="en-US" dirty="0"/>
              <a:t>Improves compatibility with equipment designed for terrestrial power systems.</a:t>
            </a:r>
          </a:p>
          <a:p>
            <a:pPr lvl="1"/>
            <a:r>
              <a:rPr lang="en-US" dirty="0"/>
              <a:t>A line-to-ground fault is cleared by the fault protection system (circuit breakers).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40394-45F3-764A-729F-F1A3592BC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99E4F-56F1-4864-970E-F082F7B4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FBD9E-4AD1-6D8C-50BD-1B6F9B58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4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F0B5-8EDA-C09F-5747-2863DCB0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Ungrounded power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6BE9E-B7EC-4F5F-416A-2954527CF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30" y="1690688"/>
            <a:ext cx="5962650" cy="46656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No intentional connection between power system conductors and ground.</a:t>
            </a:r>
          </a:p>
          <a:p>
            <a:r>
              <a:rPr lang="en-US" dirty="0"/>
              <a:t>Parasitic capacitances effectively make an ungrounded system capacitively grounded.</a:t>
            </a:r>
          </a:p>
          <a:p>
            <a:pPr lvl="1"/>
            <a:r>
              <a:rPr lang="en-US" dirty="0"/>
              <a:t>Under normal balanced conditions, no current flows through the hull from the parasitic capacitances.</a:t>
            </a:r>
          </a:p>
          <a:p>
            <a:r>
              <a:rPr lang="en-US" dirty="0"/>
              <a:t>Continued operation with a single line-to-ground fault possible.</a:t>
            </a:r>
          </a:p>
          <a:p>
            <a:r>
              <a:rPr lang="en-US" dirty="0"/>
              <a:t>Line-to-ground insulation must be rated for line-to-line nominal voltage.</a:t>
            </a:r>
          </a:p>
          <a:p>
            <a:r>
              <a:rPr lang="en-US" dirty="0"/>
              <a:t>Susceptible to large transient voltages during intermittent ground faults and other transient events.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6B371-40A7-6AE8-1CB9-620F64722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74D59-10EE-5D36-FFC4-662BF4CF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DA337-FB5E-7FBF-E8B3-FFF20791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9948F0-85EF-1BE2-4F3C-ABE2DFDF6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10" y="1325582"/>
            <a:ext cx="4954709" cy="28230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AFFFF4-DA11-2A68-FCF5-AE4BD15EB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466" y="4481296"/>
            <a:ext cx="4572396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83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6F9F8-EA72-4439-561E-A786BA599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resistance grounded power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69453-43D2-D1F8-5738-DC2FB3EF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41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Neutral of the power system connected by Grounding Resistor to ground.</a:t>
            </a:r>
          </a:p>
          <a:p>
            <a:pPr lvl="1"/>
            <a:r>
              <a:rPr lang="en-US" dirty="0"/>
              <a:t>Resistor resistance should roughly equal the magnitude of impedance of the parallel combination of the parasitic capacitances.</a:t>
            </a:r>
          </a:p>
          <a:p>
            <a:pPr lvl="1"/>
            <a:r>
              <a:rPr lang="en-US" dirty="0"/>
              <a:t>Resistor should have power rating greater than the line to neutral voltage squared divided by the resistance.</a:t>
            </a:r>
          </a:p>
          <a:p>
            <a:pPr lvl="1"/>
            <a:r>
              <a:rPr lang="en-US" dirty="0"/>
              <a:t>A grounding transformer is required if the source is a delta winding.</a:t>
            </a:r>
          </a:p>
          <a:p>
            <a:r>
              <a:rPr lang="en-US" dirty="0"/>
              <a:t>Under </a:t>
            </a:r>
            <a:r>
              <a:rPr lang="en-US" dirty="0" err="1"/>
              <a:t>unfaulted</a:t>
            </a:r>
            <a:r>
              <a:rPr lang="en-US" dirty="0"/>
              <a:t> conditions, no current flows through the hull of the ship.</a:t>
            </a:r>
          </a:p>
          <a:p>
            <a:r>
              <a:rPr lang="en-US" dirty="0"/>
              <a:t>Continued operation with a single line-to-ground fault possible.</a:t>
            </a:r>
          </a:p>
          <a:p>
            <a:pPr lvl="1"/>
            <a:r>
              <a:rPr lang="en-US" dirty="0"/>
              <a:t>Ground fault currents not high enough to trip circuit breakers.</a:t>
            </a:r>
          </a:p>
          <a:p>
            <a:r>
              <a:rPr lang="en-US" dirty="0"/>
              <a:t>Line-to-ground insulation must be rated for line-to-line nominal voltage.</a:t>
            </a:r>
          </a:p>
          <a:p>
            <a:r>
              <a:rPr lang="en-US" dirty="0"/>
              <a:t>Much reduced susceptibility to large transient voltages during intermittent ground faults and other transient events.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8231C-9F77-47D5-3DD5-CE245EE28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FAD71-CAC6-0AE2-19C5-D3871ADA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F6EA8-A48C-E51B-7245-D336E2F4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CCB928-A87F-B96C-8E58-83343116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819" y="1870075"/>
            <a:ext cx="4307355" cy="2232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12A7D4-90B0-CFAB-EB0D-74265B30ADB0}"/>
                  </a:ext>
                </a:extLst>
              </p:cNvPr>
              <p:cNvSpPr txBox="1"/>
              <p:nvPr/>
            </p:nvSpPr>
            <p:spPr>
              <a:xfrm>
                <a:off x="9746108" y="3254941"/>
                <a:ext cx="1419578" cy="689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12A7D4-90B0-CFAB-EB0D-74265B30A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108" y="3254941"/>
                <a:ext cx="1419578" cy="689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A9E2DD6-66CA-19A2-916F-B1C58ABC1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152" y="4495963"/>
            <a:ext cx="5373898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5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68573-26AE-1389-7DC0-BD78C573F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Solidly grounded power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7A0FF-6625-A9C3-142D-7E8FB3A50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4800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The neutral connection of the wye connected source is solidly connected to ground.</a:t>
            </a:r>
          </a:p>
          <a:p>
            <a:r>
              <a:rPr lang="en-US" dirty="0"/>
              <a:t>The neutral connection of wye connected loads may also be solidly connected to the neutral connection of the wye connected source.</a:t>
            </a:r>
          </a:p>
          <a:p>
            <a:pPr lvl="1"/>
            <a:r>
              <a:rPr lang="en-US" dirty="0"/>
              <a:t>Enables loads with two different voltage ratings (120 / 208 V for example).</a:t>
            </a:r>
          </a:p>
          <a:p>
            <a:r>
              <a:rPr lang="en-US" dirty="0"/>
              <a:t>During a ground fault, large fault currents flow.</a:t>
            </a:r>
          </a:p>
          <a:p>
            <a:pPr lvl="1"/>
            <a:r>
              <a:rPr lang="en-US" dirty="0"/>
              <a:t>Circuit breakers trip to isolate the ground fault.</a:t>
            </a:r>
          </a:p>
          <a:p>
            <a:pPr lvl="1"/>
            <a:r>
              <a:rPr lang="en-US" dirty="0"/>
              <a:t>Loads on faulted circuits automatically lose power; even when it is not desirable.</a:t>
            </a:r>
          </a:p>
          <a:p>
            <a:r>
              <a:rPr lang="en-US" dirty="0"/>
              <a:t>Generally limited to circuits where the loads are all non-vital.</a:t>
            </a:r>
          </a:p>
          <a:p>
            <a:r>
              <a:rPr lang="en-US" dirty="0"/>
              <a:t>Line-to-ground Insulation need only be rated for line-to-neutral voltages.</a:t>
            </a:r>
          </a:p>
          <a:p>
            <a:r>
              <a:rPr lang="en-US" dirty="0"/>
              <a:t>Much reduced susceptibility to large transient voltages during intermittent ground faults and other transient events.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D7EEE-55D4-D808-B9B5-38A91192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1B235-B77E-BD74-98F0-9B126A0E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0B3FA-55D5-B6E7-B020-49CDE5C23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4CF6DC-C9FC-6CF3-7553-17B47C6CB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1397882"/>
            <a:ext cx="5527672" cy="2871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184496-456A-D60D-4383-2BD9069BA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592" y="4403465"/>
            <a:ext cx="3686020" cy="909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BABC53-0683-97CC-49B2-77EADC96C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592" y="5503470"/>
            <a:ext cx="3686020" cy="98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5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3311-397C-E3BB-F508-69B9559C4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2DD3C-327F-75A6-76C5-6924B3862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1889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Goal: two terminals with a voltage proportional to the neutral voltage of a three-phase power system</a:t>
            </a:r>
          </a:p>
          <a:p>
            <a:r>
              <a:rPr lang="en-US" dirty="0"/>
              <a:t>Three common types</a:t>
            </a:r>
          </a:p>
          <a:p>
            <a:pPr lvl="1"/>
            <a:r>
              <a:rPr lang="en-US" dirty="0"/>
              <a:t>Zigzag transformer</a:t>
            </a:r>
          </a:p>
          <a:p>
            <a:pPr lvl="2"/>
            <a:r>
              <a:rPr lang="en-US" dirty="0"/>
              <a:t>Low voltage</a:t>
            </a:r>
          </a:p>
          <a:p>
            <a:pPr lvl="2"/>
            <a:r>
              <a:rPr lang="en-US" dirty="0"/>
              <a:t>Requires turns ratio = 1</a:t>
            </a:r>
          </a:p>
          <a:p>
            <a:pPr lvl="1"/>
            <a:r>
              <a:rPr lang="en-US" dirty="0"/>
              <a:t>Wye-delta transformer</a:t>
            </a:r>
          </a:p>
          <a:p>
            <a:pPr lvl="2"/>
            <a:r>
              <a:rPr lang="en-US" dirty="0"/>
              <a:t>Low voltage</a:t>
            </a:r>
          </a:p>
          <a:p>
            <a:pPr lvl="2"/>
            <a:r>
              <a:rPr lang="en-US" dirty="0"/>
              <a:t>Turns ratio does not have to be 1</a:t>
            </a:r>
          </a:p>
          <a:p>
            <a:pPr lvl="1"/>
            <a:r>
              <a:rPr lang="en-US" dirty="0"/>
              <a:t>Wye-broken delta transformer</a:t>
            </a:r>
          </a:p>
          <a:p>
            <a:pPr lvl="2"/>
            <a:r>
              <a:rPr lang="en-US" dirty="0"/>
              <a:t>Medium voltage</a:t>
            </a:r>
          </a:p>
          <a:p>
            <a:pPr lvl="2"/>
            <a:r>
              <a:rPr lang="en-US" dirty="0"/>
              <a:t>Turns ratio enables using low voltage sensors on grounding resistors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7748E-B2F6-94AF-7EE5-B570B26EC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1AC90-EC4F-1DE6-1425-1B8B005BB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037E8-952F-A67D-79EF-57B4F1F8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4524" y="6356349"/>
            <a:ext cx="2743200" cy="365125"/>
          </a:xfrm>
        </p:spPr>
        <p:txBody>
          <a:bodyPr/>
          <a:lstStyle/>
          <a:p>
            <a:fld id="{13E3B7D2-2C23-477A-B7E5-64419E75BE45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327240-FDFD-5CE9-861C-BB98228B5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199" y="619427"/>
            <a:ext cx="3053763" cy="1411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90269F-62D1-AA8C-4C21-39529D29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243" y="2371200"/>
            <a:ext cx="2743438" cy="2328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984263-0D85-ADF2-33FA-2CDBF99E8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362" y="4940876"/>
            <a:ext cx="2743438" cy="17558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553CAC2-2604-36B7-BFEF-7C1A0CDB06CA}"/>
              </a:ext>
            </a:extLst>
          </p:cNvPr>
          <p:cNvCxnSpPr>
            <a:cxnSpLocks/>
          </p:cNvCxnSpPr>
          <p:nvPr/>
        </p:nvCxnSpPr>
        <p:spPr>
          <a:xfrm flipV="1">
            <a:off x="4165600" y="1870075"/>
            <a:ext cx="4323643" cy="131339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0F6696-29DE-BC6B-D260-FCE11ADF5A8F}"/>
              </a:ext>
            </a:extLst>
          </p:cNvPr>
          <p:cNvCxnSpPr>
            <a:cxnSpLocks/>
          </p:cNvCxnSpPr>
          <p:nvPr/>
        </p:nvCxnSpPr>
        <p:spPr>
          <a:xfrm flipV="1">
            <a:off x="4447822" y="3429000"/>
            <a:ext cx="4041421" cy="6350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99DDF40-6DED-BC9B-15C9-3A2410E5511C}"/>
              </a:ext>
            </a:extLst>
          </p:cNvPr>
          <p:cNvCxnSpPr>
            <a:cxnSpLocks/>
          </p:cNvCxnSpPr>
          <p:nvPr/>
        </p:nvCxnSpPr>
        <p:spPr>
          <a:xfrm>
            <a:off x="5294489" y="4940876"/>
            <a:ext cx="3189081" cy="72879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31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22CAE-7B84-27D9-038B-8902DC392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Resistor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2C41-53A1-CA53-3913-205C359BF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09356" cy="3164064"/>
          </a:xfrm>
        </p:spPr>
        <p:txBody>
          <a:bodyPr/>
          <a:lstStyle/>
          <a:p>
            <a:r>
              <a:rPr lang="en-US" dirty="0"/>
              <a:t>Usually wire wound resistors</a:t>
            </a:r>
          </a:p>
          <a:p>
            <a:r>
              <a:rPr lang="en-US" dirty="0"/>
              <a:t>Power dissipation during a ground fault can be high</a:t>
            </a:r>
          </a:p>
          <a:p>
            <a:r>
              <a:rPr lang="en-US" dirty="0"/>
              <a:t>Grounding resistors should have an indefinite rating since the length of time the ground fault will persist is unknown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12D4F-FC23-8438-F7A2-10E2762C3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A38ED-BBCD-F58A-31B8-E19E9903F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28DBC-1FA8-F300-9BB9-92408E62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BB676-916E-7751-A9BB-B58113F97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404" y="1995488"/>
            <a:ext cx="4114800" cy="37834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BAE115-ABCF-C612-765E-9C0E30084EA2}"/>
                  </a:ext>
                </a:extLst>
              </p:cNvPr>
              <p:cNvSpPr txBox="1"/>
              <p:nvPr/>
            </p:nvSpPr>
            <p:spPr>
              <a:xfrm>
                <a:off x="2111022" y="5124626"/>
                <a:ext cx="2641600" cy="852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𝐺𝑅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𝑙𝑙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𝐺𝑚𝑎𝑥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BAE115-ABCF-C612-765E-9C0E30084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022" y="5124626"/>
                <a:ext cx="2641600" cy="8528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208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B264-99CF-445B-A971-92D1973C6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bus – High resistance grounding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4F9FC-B933-C16F-BDE3-405DD2D53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55844" cy="4351338"/>
          </a:xfrm>
        </p:spPr>
        <p:txBody>
          <a:bodyPr>
            <a:normAutofit/>
          </a:bodyPr>
          <a:lstStyle/>
          <a:p>
            <a:r>
              <a:rPr lang="en-US" dirty="0"/>
              <a:t>Each separately derived system is required by regulation to have only one point of connection to ground</a:t>
            </a:r>
          </a:p>
          <a:p>
            <a:pPr lvl="1"/>
            <a:r>
              <a:rPr lang="en-US" dirty="0"/>
              <a:t>Makes sense for solidly grounded systems.</a:t>
            </a:r>
          </a:p>
          <a:p>
            <a:pPr lvl="1"/>
            <a:r>
              <a:rPr lang="en-US" dirty="0"/>
              <a:t>Not clear why necessary for high resistance grounded systems.</a:t>
            </a:r>
          </a:p>
          <a:p>
            <a:r>
              <a:rPr lang="en-US" dirty="0"/>
              <a:t>Grounding bus </a:t>
            </a:r>
          </a:p>
          <a:p>
            <a:pPr lvl="1"/>
            <a:r>
              <a:rPr lang="en-US" dirty="0"/>
              <a:t>facilitates simplifying systems with high resistance grounding,</a:t>
            </a:r>
          </a:p>
          <a:p>
            <a:pPr lvl="1"/>
            <a:r>
              <a:rPr lang="en-US" dirty="0"/>
              <a:t>while providing only one point of connection to ground.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888D8-D49E-B5CD-7E39-59EC7F73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53E85-50D5-7255-2181-A1E4D1A0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B26E0-169C-02A1-C721-026D0B987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5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68283-6CAB-4BCD-A6C7-37F07A9E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examples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341D-CD10-0E03-1096-7B9A2288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687D6-2EB9-C42C-25E1-0648ED85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9999-DF41-FFB1-D913-35CD1F8DB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71D18C-6136-5408-44F2-1801AD331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5" y="1513139"/>
            <a:ext cx="36576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C9719D-7780-75B1-B09A-FA070C416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77" y="2638792"/>
            <a:ext cx="3657600" cy="23993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A93E45-D679-CA35-5A77-9EFDD0468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3503296"/>
            <a:ext cx="3657600" cy="25408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400E673-4953-FF63-D483-26F5882F7B57}"/>
              </a:ext>
            </a:extLst>
          </p:cNvPr>
          <p:cNvSpPr txBox="1"/>
          <p:nvPr/>
        </p:nvSpPr>
        <p:spPr>
          <a:xfrm>
            <a:off x="702734" y="4095499"/>
            <a:ext cx="24688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Traditional approach</a:t>
            </a:r>
          </a:p>
          <a:p>
            <a:r>
              <a:rPr lang="en-US" dirty="0"/>
              <a:t>Ground Resistors sized</a:t>
            </a:r>
          </a:p>
          <a:p>
            <a:r>
              <a:rPr lang="en-US" dirty="0"/>
              <a:t>for total ship C</a:t>
            </a:r>
            <a:r>
              <a:rPr lang="en-US" baseline="-25000" dirty="0"/>
              <a:t>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42D6AE-7963-FD8F-C0ED-91EE15963E1D}"/>
              </a:ext>
            </a:extLst>
          </p:cNvPr>
          <p:cNvSpPr txBox="1"/>
          <p:nvPr/>
        </p:nvSpPr>
        <p:spPr>
          <a:xfrm>
            <a:off x="4832064" y="5062952"/>
            <a:ext cx="25278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Zonal approach</a:t>
            </a:r>
          </a:p>
          <a:p>
            <a:r>
              <a:rPr lang="en-US" dirty="0"/>
              <a:t>Ground Resistors sized</a:t>
            </a:r>
          </a:p>
          <a:p>
            <a:r>
              <a:rPr lang="en-US" dirty="0"/>
              <a:t>for zonal served load C</a:t>
            </a:r>
            <a:r>
              <a:rPr lang="en-US" baseline="-25000" dirty="0"/>
              <a:t>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209F55-3D4A-B7A3-3805-24C42DA46F33}"/>
              </a:ext>
            </a:extLst>
          </p:cNvPr>
          <p:cNvSpPr txBox="1"/>
          <p:nvPr/>
        </p:nvSpPr>
        <p:spPr>
          <a:xfrm>
            <a:off x="8610600" y="5798145"/>
            <a:ext cx="26582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Grounding bus approach</a:t>
            </a:r>
          </a:p>
          <a:p>
            <a:r>
              <a:rPr lang="en-US" dirty="0"/>
              <a:t>Ground Resistors sized</a:t>
            </a:r>
          </a:p>
          <a:p>
            <a:r>
              <a:rPr lang="en-US" dirty="0"/>
              <a:t>for zonal served load C</a:t>
            </a:r>
            <a:r>
              <a:rPr lang="en-US" baseline="-25000" dirty="0"/>
              <a:t>p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05974C1-FC40-DCF2-8A5D-7567E452A7CA}"/>
              </a:ext>
            </a:extLst>
          </p:cNvPr>
          <p:cNvCxnSpPr>
            <a:cxnSpLocks/>
          </p:cNvCxnSpPr>
          <p:nvPr/>
        </p:nvCxnSpPr>
        <p:spPr>
          <a:xfrm flipH="1">
            <a:off x="7861777" y="2118352"/>
            <a:ext cx="1032626" cy="89578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56894E1-3C75-B531-0B5F-69662975991E}"/>
              </a:ext>
            </a:extLst>
          </p:cNvPr>
          <p:cNvCxnSpPr>
            <a:cxnSpLocks/>
          </p:cNvCxnSpPr>
          <p:nvPr/>
        </p:nvCxnSpPr>
        <p:spPr>
          <a:xfrm>
            <a:off x="8894403" y="2136840"/>
            <a:ext cx="1254308" cy="105421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496F529-8729-6622-6BC2-B628779EAAFB}"/>
              </a:ext>
            </a:extLst>
          </p:cNvPr>
          <p:cNvSpPr txBox="1"/>
          <p:nvPr/>
        </p:nvSpPr>
        <p:spPr>
          <a:xfrm>
            <a:off x="7112170" y="1137426"/>
            <a:ext cx="3564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Grounding resistors individually dissipate much less power as compared to Traditional Approach</a:t>
            </a:r>
          </a:p>
        </p:txBody>
      </p:sp>
    </p:spTree>
    <p:extLst>
      <p:ext uri="{BB962C8B-B14F-4D97-AF65-F5344CB8AC3E}">
        <p14:creationId xmlns:p14="http://schemas.microsoft.com/office/powerpoint/2010/main" val="380859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79D37-63F7-331E-9874-96D8B447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 bus – nonmetallic hull 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8768F-063A-5D68-A43F-8548EEAB6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371754" cy="4351338"/>
          </a:xfrm>
        </p:spPr>
        <p:txBody>
          <a:bodyPr/>
          <a:lstStyle/>
          <a:p>
            <a:r>
              <a:rPr lang="en-US" dirty="0"/>
              <a:t>Grounding plate</a:t>
            </a:r>
          </a:p>
          <a:p>
            <a:pPr lvl="1"/>
            <a:r>
              <a:rPr lang="en-US" dirty="0"/>
              <a:t>Copper</a:t>
            </a:r>
          </a:p>
          <a:p>
            <a:pPr lvl="1"/>
            <a:r>
              <a:rPr lang="en-US" dirty="0"/>
              <a:t>Minimum 0.2 m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Lowest point of hull</a:t>
            </a:r>
          </a:p>
          <a:p>
            <a:r>
              <a:rPr lang="en-US" dirty="0"/>
              <a:t>Common plate for</a:t>
            </a:r>
          </a:p>
          <a:p>
            <a:pPr lvl="1"/>
            <a:r>
              <a:rPr lang="en-US" dirty="0"/>
              <a:t>System ground (if needed)</a:t>
            </a:r>
          </a:p>
          <a:p>
            <a:pPr lvl="1"/>
            <a:r>
              <a:rPr lang="en-US" dirty="0"/>
              <a:t>Protective earthing</a:t>
            </a:r>
          </a:p>
          <a:p>
            <a:r>
              <a:rPr lang="en-US" dirty="0"/>
              <a:t>Not common with</a:t>
            </a:r>
          </a:p>
          <a:p>
            <a:pPr lvl="1"/>
            <a:r>
              <a:rPr lang="en-US" dirty="0"/>
              <a:t>Lightning protection system grounding plate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D0F51-98ED-EB34-8FA4-D766FB6A3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227EE-0AD8-1595-0327-6A1009197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C1E9A-0FB6-2479-B5F8-2F61321AA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8988D0-3B9D-0718-2EAB-63DE00DFF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756" y="1249437"/>
            <a:ext cx="5316007" cy="2179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0833D6-F429-A2E6-D8D2-1D2AEBBDC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756" y="3608387"/>
            <a:ext cx="5316007" cy="24217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6C4EC6-0885-5C7B-5D16-55C5B6722B2E}"/>
              </a:ext>
            </a:extLst>
          </p:cNvPr>
          <p:cNvSpPr txBox="1"/>
          <p:nvPr/>
        </p:nvSpPr>
        <p:spPr>
          <a:xfrm>
            <a:off x="8933426" y="1456293"/>
            <a:ext cx="2844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Ungrounded power system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BCCA08-DD37-F937-C6CB-B6741827A2E2}"/>
              </a:ext>
            </a:extLst>
          </p:cNvPr>
          <p:cNvSpPr txBox="1"/>
          <p:nvPr/>
        </p:nvSpPr>
        <p:spPr>
          <a:xfrm>
            <a:off x="8933426" y="3861355"/>
            <a:ext cx="261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Grounded power system</a:t>
            </a:r>
          </a:p>
        </p:txBody>
      </p:sp>
    </p:spTree>
    <p:extLst>
      <p:ext uri="{BB962C8B-B14F-4D97-AF65-F5344CB8AC3E}">
        <p14:creationId xmlns:p14="http://schemas.microsoft.com/office/powerpoint/2010/main" val="253520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C2D41-1FF5-D1C0-E9D6-CD64D7F62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0605B-0C63-4711-67F2-D20B583BE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Primary bus</a:t>
            </a:r>
          </a:p>
          <a:p>
            <a:pPr lvl="1"/>
            <a:r>
              <a:rPr lang="en-US" dirty="0"/>
              <a:t>High resistance grounded system</a:t>
            </a:r>
          </a:p>
          <a:p>
            <a:r>
              <a:rPr lang="en-US" dirty="0"/>
              <a:t>Distribution bus</a:t>
            </a:r>
          </a:p>
          <a:p>
            <a:pPr lvl="1"/>
            <a:r>
              <a:rPr lang="en-US" dirty="0"/>
              <a:t>Either high resistance grounded system or,</a:t>
            </a:r>
          </a:p>
          <a:p>
            <a:pPr lvl="1"/>
            <a:r>
              <a:rPr lang="en-US" dirty="0"/>
              <a:t>Ungrounded system</a:t>
            </a:r>
          </a:p>
          <a:p>
            <a:r>
              <a:rPr lang="en-US" dirty="0"/>
              <a:t>Secondary bus</a:t>
            </a:r>
          </a:p>
          <a:p>
            <a:pPr lvl="1"/>
            <a:r>
              <a:rPr lang="en-US" dirty="0"/>
              <a:t>Critical loads: high resistance grounded or ungrounded</a:t>
            </a:r>
          </a:p>
          <a:p>
            <a:pPr lvl="1"/>
            <a:r>
              <a:rPr lang="en-US" dirty="0"/>
              <a:t>Non-critical loads: solidly grounded</a:t>
            </a:r>
          </a:p>
          <a:p>
            <a:r>
              <a:rPr lang="en-US" dirty="0"/>
              <a:t>Special bus</a:t>
            </a:r>
          </a:p>
          <a:p>
            <a:pPr lvl="1"/>
            <a:r>
              <a:rPr lang="en-US" dirty="0"/>
              <a:t>May require special grounding treatment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2BB9A-7246-0C54-262B-D7C99D9AC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4257D-8732-7BA1-1FF6-25956D38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2D5FE-BFFC-4355-B299-0D575FF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72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9FD34-DBDE-4EA6-BB39-9CCAEF69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 – Equipment Ground – Protective Earthing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425F-3420-A7F8-B84A-22C3C14B4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967177" cy="4351338"/>
          </a:xfrm>
        </p:spPr>
        <p:txBody>
          <a:bodyPr/>
          <a:lstStyle/>
          <a:p>
            <a:r>
              <a:rPr lang="en-US" dirty="0"/>
              <a:t>Connect all exposed conductors to ground</a:t>
            </a:r>
          </a:p>
          <a:p>
            <a:pPr lvl="1"/>
            <a:r>
              <a:rPr lang="en-US" dirty="0"/>
              <a:t>Typically, the ship’s structure</a:t>
            </a:r>
          </a:p>
          <a:p>
            <a:r>
              <a:rPr lang="en-US" dirty="0"/>
              <a:t>Primarily for personnel protection</a:t>
            </a:r>
          </a:p>
          <a:p>
            <a:r>
              <a:rPr lang="en-US" dirty="0"/>
              <a:t>Also used to control EMI.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61DB7-A7A6-1554-7463-D9DFDBFA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DA955-6731-48CE-1D9F-A640512AD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AF5C0-3FAA-6430-1F18-C588CB95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CD009F-C498-533C-543C-B06B0AA7F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472" y="1220212"/>
            <a:ext cx="2243962" cy="20120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42F04A-0A9D-7353-20F3-987A5ECF8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2200" y="1142802"/>
            <a:ext cx="1713124" cy="22861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FF9042-D207-D4AD-D495-A7FAA982C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552" y="1142802"/>
            <a:ext cx="1713124" cy="22861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41573-CC1A-3CAC-8DA0-E234DF8FB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8472" y="3880723"/>
            <a:ext cx="1999661" cy="1981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C4C513-AC2D-9B72-EF43-6D2254729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133" y="4208627"/>
            <a:ext cx="2015215" cy="13255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EC964D-445A-DC1A-C803-7AE614512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0864" y="4306452"/>
            <a:ext cx="1713123" cy="122773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132E22B-6A0A-760C-D2D9-597479C0D07B}"/>
              </a:ext>
            </a:extLst>
          </p:cNvPr>
          <p:cNvSpPr txBox="1"/>
          <p:nvPr/>
        </p:nvSpPr>
        <p:spPr>
          <a:xfrm>
            <a:off x="6816827" y="3441038"/>
            <a:ext cx="4021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Photos by Norbert Doerry – CC BY 4.Os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570BA1-5AE3-8B34-21AA-3255C22EA14C}"/>
              </a:ext>
            </a:extLst>
          </p:cNvPr>
          <p:cNvSpPr txBox="1"/>
          <p:nvPr/>
        </p:nvSpPr>
        <p:spPr>
          <a:xfrm>
            <a:off x="6816827" y="5843779"/>
            <a:ext cx="440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Illustrations adapted from MIL-STD-2003-2</a:t>
            </a:r>
          </a:p>
        </p:txBody>
      </p:sp>
    </p:spTree>
    <p:extLst>
      <p:ext uri="{BB962C8B-B14F-4D97-AF65-F5344CB8AC3E}">
        <p14:creationId xmlns:p14="http://schemas.microsoft.com/office/powerpoint/2010/main" val="1391874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DD72-4BAA-8563-E5CD-336A2C677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CD117-E68B-DCA0-5544-A14733E9D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61521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IEEE Std 45.1 IEEE Recommended Practice for Electrical Installations on Shipboard--Design</a:t>
            </a:r>
          </a:p>
          <a:p>
            <a:r>
              <a:rPr lang="en-US" dirty="0"/>
              <a:t>IEEE Std 45.3 IEEE Recommended Practice for Electrical Installations on Shipboard--Systems Engineering</a:t>
            </a:r>
          </a:p>
          <a:p>
            <a:r>
              <a:rPr lang="en-US" dirty="0"/>
              <a:t>IEEE Std 3003.1 IEEE Recommended Practice for System Grounding of Industrial and Commercial Power Systems</a:t>
            </a:r>
          </a:p>
          <a:p>
            <a:r>
              <a:rPr lang="en-US" dirty="0"/>
              <a:t>MIL-STD-1310 Department of Defense Standard Practice – Shipboard Bonding, Grounding, and other techniques for electromagnetic compatibility, electromagnetic pulse (EMP) mitigation, and safety</a:t>
            </a:r>
          </a:p>
          <a:p>
            <a:r>
              <a:rPr lang="en-US" dirty="0"/>
              <a:t>MIL-STD-2003-2 Department of Defense Standard Practice – Electric Plant Installation Standard Methods for Surface Ships and Submarines (Equipment)</a:t>
            </a:r>
          </a:p>
          <a:p>
            <a:r>
              <a:rPr lang="en-US" dirty="0"/>
              <a:t>Doerry, Norbert, Mohammed M. Islam, John </a:t>
            </a:r>
            <a:r>
              <a:rPr lang="en-US" dirty="0" err="1"/>
              <a:t>Prousalidis</a:t>
            </a:r>
            <a:r>
              <a:rPr lang="en-US" dirty="0"/>
              <a:t>, </a:t>
            </a:r>
            <a:r>
              <a:rPr lang="en-US" i="1" dirty="0"/>
              <a:t>Design of Shipboard Power System Grounding / Earthing </a:t>
            </a:r>
            <a:r>
              <a:rPr lang="en-US" dirty="0"/>
              <a:t>, IEEE Press - Wiley, January 2025, ISBN-10 1119933080 ISBN-13 978-1119933083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82A0A-32E3-2656-8336-1FE98CB3C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31A38-5C11-7D99-3969-8CE8D688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by Norbert Doerry                                                                                  This work is licensed via: CC BY 4.0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F855B-E522-7727-75A0-41523660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3B7D2-2C23-477A-B7E5-64419E75BE45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7391C3-B555-BDF8-EE98-272BAE7CB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559" y="1825625"/>
            <a:ext cx="24384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219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7518</TotalTime>
  <Words>1410</Words>
  <Application>Microsoft Office PowerPoint</Application>
  <PresentationFormat>Widescreen</PresentationFormat>
  <Paragraphs>184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Cambria Math</vt:lpstr>
      <vt:lpstr>1_Office Theme</vt:lpstr>
      <vt:lpstr>Electrical Distribution System Grounding Distribution System Design  Revision of 10 October 2026</vt:lpstr>
      <vt:lpstr>Essential Questions</vt:lpstr>
      <vt:lpstr>Types of grounding systems onboard ship</vt:lpstr>
      <vt:lpstr>Grounding methods for shipboard power systems</vt:lpstr>
      <vt:lpstr>Ungrounded power systems</vt:lpstr>
      <vt:lpstr>High resistance grounded power system</vt:lpstr>
      <vt:lpstr>Solidly grounded power system</vt:lpstr>
      <vt:lpstr>Grounding Transformers</vt:lpstr>
      <vt:lpstr>Grounding Resistor</vt:lpstr>
      <vt:lpstr>Grounding bus – High resistance grounding</vt:lpstr>
      <vt:lpstr>Grounding examples</vt:lpstr>
      <vt:lpstr>Grounding bus – nonmetallic hull ships</vt:lpstr>
      <vt:lpstr>Applications</vt:lpstr>
      <vt:lpstr>Bonding – Equipment Ground – Protective Earthing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System Grounding</dc:title>
  <dc:creator>Norbert Doerry</dc:creator>
  <cp:lastModifiedBy>Norbert Doerry</cp:lastModifiedBy>
  <cp:revision>125</cp:revision>
  <dcterms:created xsi:type="dcterms:W3CDTF">2025-04-03T12:58:23Z</dcterms:created>
  <dcterms:modified xsi:type="dcterms:W3CDTF">2026-10-07T22:48:47Z</dcterms:modified>
</cp:coreProperties>
</file>